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</p:sldIdLst>
  <p:sldSz cx="9144000" cy="5143500" type="screen16x9"/>
  <p:notesSz cx="6858000" cy="9144000"/>
  <p:embeddedFontLs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Raleway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5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5c876d26b95f0e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5c876d26b95f0e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b8d3237ed_8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b8d3237ed_8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aac34aa7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aac34aa7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b8d3237ed_8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b8d3237ed_8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b8d3237ed_8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b8d3237ed_8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b8d3237ed_8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b8d3237ed_8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b23a6aab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b23a6aab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b462d356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b462d356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aac34aa7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aac34aa7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b462d356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b462d356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b462d356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0b462d356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5de1860a2_1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5de1860a2_1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b462d356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b462d356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b8d3237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b8d3237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b527c4a2e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b527c4a2e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b462d356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b462d356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b23a6aab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b23a6aab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b527c4a2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b527c4a2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b527c4a2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0b527c4a2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b462d356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b462d356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b462d356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b462d356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b462d356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b462d356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a42023d5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a42023d5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a42023d5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0a42023d5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b23a6aab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b23a6aab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b23a6aa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b23a6aa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b8d3237ed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b8d3237ed_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a5e60fa1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a5e60fa1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b462d356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b462d356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b527c4a2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b527c4a2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drive.google.com/file/d/1EZcsmqsHFlDGibmxzopCbyy3aS4gJtDu/view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[Pizza Heist]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Authenticating Network..</a:t>
            </a:r>
            <a:endParaRPr sz="1800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Files..</a:t>
            </a:r>
            <a:endParaRPr sz="1800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Importing Servers..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Log In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635500" y="1536775"/>
            <a:ext cx="44319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/>
              <a:t>Username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yourself a user or codename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Password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secure password using the requirements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get an error message notifying you what your password still needs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4235">
            <a:off x="5740658" y="1223455"/>
            <a:ext cx="2851387" cy="28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4178" y="1211351"/>
            <a:ext cx="396175" cy="72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319995">
            <a:off x="5167200" y="3298401"/>
            <a:ext cx="1363700" cy="13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371" y="1846876"/>
            <a:ext cx="2933049" cy="22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1"/>
          </p:nvPr>
        </p:nvSpPr>
        <p:spPr>
          <a:xfrm>
            <a:off x="475900" y="1644600"/>
            <a:ext cx="46455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b="1"/>
              <a:t>Fish? No, Phish!!</a:t>
            </a:r>
            <a:endParaRPr sz="1700" b="1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When hackers impersonate reputable companies in order to steal data and sensitive information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Most commonly found in emails, suspicious websites, phone calls/texts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The most sneaky way to steal your data, install malware, or just mess around with you!</a:t>
            </a:r>
            <a:br>
              <a:rPr lang="en"/>
            </a:b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74877">
            <a:off x="4897282" y="1606200"/>
            <a:ext cx="2649633" cy="135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Examples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5212003" y="2277262"/>
            <a:ext cx="3543545" cy="22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54014">
            <a:off x="6396311" y="1124763"/>
            <a:ext cx="2540956" cy="188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069975" y="1028358"/>
            <a:ext cx="372357" cy="67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437450" y="1388725"/>
            <a:ext cx="4774500" cy="3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/>
              <a:t>Identifiers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Suspicious links/files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Lack of content in emails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Unknown contacts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Incorrect grammar and punctuation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/>
              <a:t>Remember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Were you expecting a message from that person/organization?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it’s too good to be true, it probably is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you’re worried, contact that person/organization through their known forms of contact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400"/>
            </a:br>
            <a:endParaRPr sz="1400"/>
          </a:p>
        </p:txBody>
      </p:sp>
      <p:sp>
        <p:nvSpPr>
          <p:cNvPr id="200" name="Google Shape;200;p25"/>
          <p:cNvSpPr/>
          <p:nvPr/>
        </p:nvSpPr>
        <p:spPr>
          <a:xfrm rot="352955">
            <a:off x="7337409" y="1607179"/>
            <a:ext cx="725923" cy="16469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/>
          <p:cNvSpPr/>
          <p:nvPr/>
        </p:nvSpPr>
        <p:spPr>
          <a:xfrm rot="-4341">
            <a:off x="5714449" y="4051737"/>
            <a:ext cx="2138102" cy="16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5"/>
          <p:cNvSpPr/>
          <p:nvPr/>
        </p:nvSpPr>
        <p:spPr>
          <a:xfrm rot="-4565">
            <a:off x="5645324" y="3414628"/>
            <a:ext cx="1581301" cy="29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5"/>
          <p:cNvSpPr/>
          <p:nvPr/>
        </p:nvSpPr>
        <p:spPr>
          <a:xfrm rot="-4730">
            <a:off x="6319549" y="3029627"/>
            <a:ext cx="1090201" cy="16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5"/>
          <p:cNvSpPr/>
          <p:nvPr/>
        </p:nvSpPr>
        <p:spPr>
          <a:xfrm rot="352591">
            <a:off x="6632624" y="2301684"/>
            <a:ext cx="1432830" cy="28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Spot The Difference: Find the real URL</a:t>
            </a:r>
            <a:endParaRPr sz="2600"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1026150" y="1771650"/>
            <a:ext cx="70917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www.amaz0n.com OR www.amazon.com</a:t>
            </a:r>
            <a:endParaRPr sz="2000"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1026150" y="3399000"/>
            <a:ext cx="70917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www.robIox.com OR www.roblox.com</a:t>
            </a:r>
            <a:endParaRPr sz="2000"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1026150" y="2585325"/>
            <a:ext cx="70917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www.steamcommunity.com OR www.steamconnnunity.com</a:t>
            </a:r>
            <a:endParaRPr sz="2000"/>
          </a:p>
        </p:txBody>
      </p:sp>
      <p:sp>
        <p:nvSpPr>
          <p:cNvPr id="215" name="Google Shape;215;p26"/>
          <p:cNvSpPr txBox="1">
            <a:spLocks noGrp="1"/>
          </p:cNvSpPr>
          <p:nvPr>
            <p:ph type="body" idx="1"/>
          </p:nvPr>
        </p:nvSpPr>
        <p:spPr>
          <a:xfrm>
            <a:off x="1026150" y="1771650"/>
            <a:ext cx="70917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www.amaz</a:t>
            </a:r>
            <a:r>
              <a:rPr lang="en" sz="2000">
                <a:solidFill>
                  <a:srgbClr val="FF0000"/>
                </a:solidFill>
              </a:rPr>
              <a:t>0</a:t>
            </a:r>
            <a:r>
              <a:rPr lang="en" sz="2000"/>
              <a:t>n.com OR www.amazon.com</a:t>
            </a:r>
            <a:endParaRPr sz="2000"/>
          </a:p>
        </p:txBody>
      </p:sp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1026150" y="2585325"/>
            <a:ext cx="70917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www.steamcommunity.com OR www.steamco</a:t>
            </a:r>
            <a:r>
              <a:rPr lang="en" sz="2000">
                <a:solidFill>
                  <a:srgbClr val="FF0000"/>
                </a:solidFill>
              </a:rPr>
              <a:t>nnn</a:t>
            </a:r>
            <a:r>
              <a:rPr lang="en" sz="2000"/>
              <a:t>unity.com</a:t>
            </a:r>
            <a:endParaRPr sz="2000"/>
          </a:p>
        </p:txBody>
      </p:sp>
      <p:sp>
        <p:nvSpPr>
          <p:cNvPr id="217" name="Google Shape;217;p26"/>
          <p:cNvSpPr txBox="1">
            <a:spLocks noGrp="1"/>
          </p:cNvSpPr>
          <p:nvPr>
            <p:ph type="body" idx="1"/>
          </p:nvPr>
        </p:nvSpPr>
        <p:spPr>
          <a:xfrm>
            <a:off x="1026150" y="3399000"/>
            <a:ext cx="70917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www.rob</a:t>
            </a:r>
            <a:r>
              <a:rPr lang="en" sz="2000">
                <a:solidFill>
                  <a:srgbClr val="FF0000"/>
                </a:solidFill>
              </a:rPr>
              <a:t>I</a:t>
            </a:r>
            <a:r>
              <a:rPr lang="en" sz="2000"/>
              <a:t>ox.com OR www.roblox.com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body" idx="1"/>
          </p:nvPr>
        </p:nvSpPr>
        <p:spPr>
          <a:xfrm>
            <a:off x="369950" y="1580075"/>
            <a:ext cx="46455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 b="1"/>
              <a:t>To be scammed or not to be?</a:t>
            </a:r>
            <a:endParaRPr sz="1500" b="1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Boss wants you to sort through the shop’s email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emails are phishy and some are not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Read all elements of the email carefully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 b="1"/>
              <a:t>Goal of the game:</a:t>
            </a:r>
            <a:endParaRPr sz="1500" b="1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Clear out the inbox and correctly mark all the phishing emails to continue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000" y="1989825"/>
            <a:ext cx="3717799" cy="218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975725" y="1826049"/>
            <a:ext cx="2133777" cy="137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7478" y="1826051"/>
            <a:ext cx="396175" cy="7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 and Anti-Viruses</a:t>
            </a:r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500025" y="1490475"/>
            <a:ext cx="6087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What are viruses?</a:t>
            </a:r>
            <a:endParaRPr sz="1500" b="1"/>
          </a:p>
          <a:p>
            <a:pPr marL="457200" lvl="0" indent="-3238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Viruses are a type of malicious software (malware) designed to attack and execute harmful actions, such as corrupting data, stealing personal information, or disrupting system operations.</a:t>
            </a:r>
            <a:endParaRPr sz="15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/>
              <a:t>What are Anti-Viruses?</a:t>
            </a:r>
            <a:endParaRPr sz="1500" b="1"/>
          </a:p>
          <a:p>
            <a:pPr marL="457200" lvl="0" indent="-3238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program designed to detect, prevent, and remove malicious software (malware) from computers and networks</a:t>
            </a:r>
            <a:endParaRPr sz="1500"/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protects systems by scanning files, monitoring system behavior, and identifying known malware signatures</a:t>
            </a:r>
            <a:endParaRPr sz="1500"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">
            <a:off x="6502156" y="2218932"/>
            <a:ext cx="2299813" cy="156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677">
            <a:off x="8130245" y="2054104"/>
            <a:ext cx="348412" cy="63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 Tower Defense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2496562" y="14904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What is Virus Tower Defense?</a:t>
            </a:r>
            <a:endParaRPr sz="1500" b="1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tower defense mini-game that simulates a friendly understanding of the different types of viruses and how to deal with them.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game creates challenging levels that requires players to use different features and aspects in order to overcome the game.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/>
              <a:t>Goal of the game:</a:t>
            </a:r>
            <a:endParaRPr sz="1500" b="1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create something fun and unique to showcase and create awareness for the different viruses and antivirus.</a:t>
            </a:r>
            <a:endParaRPr sz="1500"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3065">
            <a:off x="257700" y="1888533"/>
            <a:ext cx="1990325" cy="181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6">
            <a:alphaModFix amt="50000"/>
          </a:blip>
          <a:srcRect b="6785"/>
          <a:stretch/>
        </p:blipFill>
        <p:spPr>
          <a:xfrm>
            <a:off x="610475" y="3410899"/>
            <a:ext cx="1886075" cy="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86582">
            <a:off x="1592145" y="1721829"/>
            <a:ext cx="348412" cy="63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body" idx="1"/>
          </p:nvPr>
        </p:nvSpPr>
        <p:spPr>
          <a:xfrm>
            <a:off x="815925" y="2895225"/>
            <a:ext cx="21399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Malware</a:t>
            </a:r>
            <a:endParaRPr sz="13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 common form of viruses that attack your system in order to gain access to information you have.</a:t>
            </a:r>
            <a:endParaRPr sz="1300"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313000" y="2576425"/>
            <a:ext cx="26190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10" b="1"/>
              <a:t>Worm</a:t>
            </a:r>
            <a:endParaRPr sz="1310"/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Are commonly self-replicating viruses that spreads itself across the internet. This kind of virus targets the internet in order to gain access to computers.</a:t>
            </a:r>
            <a:endParaRPr sz="1310"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xfrm>
            <a:off x="6106575" y="2895225"/>
            <a:ext cx="26619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20" b="1"/>
              <a:t>Denial-of-Service (DoS)</a:t>
            </a:r>
            <a:endParaRPr sz="1320" b="1"/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type of cyber attack aimed at making a network service unavailable to its intended users by overwhelming it with a flood of illegitimate requests or generating traffic. </a:t>
            </a:r>
            <a:endParaRPr sz="1320"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075" y="1590549"/>
            <a:ext cx="1371600" cy="130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6700" y="1281626"/>
            <a:ext cx="1371600" cy="129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2597" y="1430775"/>
            <a:ext cx="1494075" cy="14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1"/>
          </p:nvPr>
        </p:nvSpPr>
        <p:spPr>
          <a:xfrm>
            <a:off x="1475500" y="2795150"/>
            <a:ext cx="24996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10" b="1"/>
              <a:t>Trojan Virus</a:t>
            </a:r>
            <a:endParaRPr sz="1310" b="1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 type of malicious software that disguises itself as something legitimate or harmless to trick users into downloading and executing it. </a:t>
            </a:r>
            <a:endParaRPr sz="1310"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>
            <a:spLocks noGrp="1"/>
          </p:cNvSpPr>
          <p:nvPr>
            <p:ph type="body" idx="1"/>
          </p:nvPr>
        </p:nvSpPr>
        <p:spPr>
          <a:xfrm>
            <a:off x="5265725" y="2795150"/>
            <a:ext cx="2684400" cy="1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10" b="1"/>
              <a:t>Ransomware</a:t>
            </a:r>
            <a:endParaRPr sz="1310"/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 malicious software that encrypts a victim's data or locks them out of their system, demanding a ransom payment to restore access. </a:t>
            </a:r>
            <a:endParaRPr sz="1310"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151" y="1426547"/>
            <a:ext cx="1371600" cy="132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125" y="1485054"/>
            <a:ext cx="1371600" cy="129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2125" y="1490480"/>
            <a:ext cx="1335575" cy="128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Defenders</a:t>
            </a:r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body" idx="1"/>
          </p:nvPr>
        </p:nvSpPr>
        <p:spPr>
          <a:xfrm>
            <a:off x="457350" y="3101850"/>
            <a:ext cx="2717700" cy="10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20" b="1"/>
              <a:t>Malware Antivirus</a:t>
            </a:r>
            <a:endParaRPr sz="1320"/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Designed to detect, prevent, and remove malicious software (malware) from computers. This is the most basic line of security.</a:t>
            </a:r>
            <a:endParaRPr sz="1320"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3388163" y="2483400"/>
            <a:ext cx="2577300" cy="13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0" b="1"/>
              <a:t>Network-Based Antivirus</a:t>
            </a:r>
            <a:endParaRPr sz="1320" b="1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security solution that scans and protects a network and any connected devices from malware and worms.</a:t>
            </a:r>
            <a:endParaRPr sz="1320"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6377175" y="3115675"/>
            <a:ext cx="2222700" cy="15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Firewall</a:t>
            </a:r>
            <a:r>
              <a:rPr lang="en" sz="1300"/>
              <a:t> </a:t>
            </a:r>
            <a:endParaRPr sz="13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 security software that blocks and slows down viruses from breaching into a computer and its network.</a:t>
            </a:r>
            <a:endParaRPr sz="1300"/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725" y="1800730"/>
            <a:ext cx="1371600" cy="130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8975" y="1843688"/>
            <a:ext cx="1274450" cy="12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8692" y="1244625"/>
            <a:ext cx="1216266" cy="11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125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>
            <a:spLocks noGrp="1"/>
          </p:cNvSpPr>
          <p:nvPr>
            <p:ph type="title" idx="4294967295"/>
          </p:nvPr>
        </p:nvSpPr>
        <p:spPr>
          <a:xfrm>
            <a:off x="423600" y="467850"/>
            <a:ext cx="8296800" cy="11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Meet The Team</a:t>
            </a:r>
            <a:endParaRPr sz="5000">
              <a:solidFill>
                <a:srgbClr val="000000"/>
              </a:solidFill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075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873125" y="3486150"/>
            <a:ext cx="182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Brian Cazares</a:t>
            </a:r>
            <a:endParaRPr sz="18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aka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Agent Pineapple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6442075" y="3486150"/>
            <a:ext cx="182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Nikki Thao</a:t>
            </a:r>
            <a:endParaRPr sz="18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aka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Agent Supreme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657600" y="3486150"/>
            <a:ext cx="182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Daniel To</a:t>
            </a:r>
            <a:endParaRPr sz="18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aka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Agent Meatball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Defenders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body" idx="1"/>
          </p:nvPr>
        </p:nvSpPr>
        <p:spPr>
          <a:xfrm>
            <a:off x="1737350" y="2804875"/>
            <a:ext cx="23244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20" b="1"/>
              <a:t>Backup</a:t>
            </a:r>
            <a:endParaRPr sz="1320"/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copy of data or files stored separately from the original. Used to restore information in case of data loss, corruption, or system failure.</a:t>
            </a:r>
            <a:endParaRPr sz="1320"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>
            <a:spLocks noGrp="1"/>
          </p:cNvSpPr>
          <p:nvPr>
            <p:ph type="body" idx="1"/>
          </p:nvPr>
        </p:nvSpPr>
        <p:spPr>
          <a:xfrm>
            <a:off x="4709525" y="2804875"/>
            <a:ext cx="3844800" cy="17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0" b="1"/>
              <a:t>Intrusion Detection System (IDS)</a:t>
            </a:r>
            <a:endParaRPr sz="1320" b="1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 A security tool that monitors network or system activities for suspicious behavior or policy violations. It identifies potential security breaches, such as unauthorized access or attacks.</a:t>
            </a:r>
            <a:endParaRPr sz="1320"/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125" y="1539108"/>
            <a:ext cx="1371600" cy="128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3863" y="1555650"/>
            <a:ext cx="1311375" cy="12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853950" y="18025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Game Walkthrough</a:t>
            </a:r>
            <a:endParaRPr sz="5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</a:t>
            </a:r>
            <a:endParaRPr/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238" y="1211338"/>
            <a:ext cx="3093063" cy="309306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/>
          <p:nvPr/>
        </p:nvSpPr>
        <p:spPr>
          <a:xfrm rot="10800000">
            <a:off x="5580850" y="2463938"/>
            <a:ext cx="847800" cy="30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5"/>
          <p:cNvSpPr/>
          <p:nvPr/>
        </p:nvSpPr>
        <p:spPr>
          <a:xfrm rot="10800000">
            <a:off x="5580850" y="2945750"/>
            <a:ext cx="847800" cy="30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5"/>
          <p:cNvSpPr/>
          <p:nvPr/>
        </p:nvSpPr>
        <p:spPr>
          <a:xfrm rot="10800000">
            <a:off x="5396350" y="3453563"/>
            <a:ext cx="1032300" cy="30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6355525" y="2400388"/>
            <a:ext cx="1260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Username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6355525" y="2879000"/>
            <a:ext cx="1260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6122550" y="3345463"/>
            <a:ext cx="20523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 In Button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4534825" y="4277363"/>
            <a:ext cx="18207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Error Message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5"/>
          <p:cNvSpPr/>
          <p:nvPr/>
        </p:nvSpPr>
        <p:spPr>
          <a:xfrm rot="-5400000">
            <a:off x="4358925" y="4268213"/>
            <a:ext cx="269700" cy="37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 rotWithShape="1">
          <a:blip r:embed="rId5">
            <a:alphaModFix/>
          </a:blip>
          <a:srcRect l="2102" t="3591" r="2740" b="5017"/>
          <a:stretch/>
        </p:blipFill>
        <p:spPr>
          <a:xfrm>
            <a:off x="1831025" y="1320300"/>
            <a:ext cx="5481948" cy="30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/>
          <p:nvPr/>
        </p:nvSpPr>
        <p:spPr>
          <a:xfrm rot="10800000">
            <a:off x="7406650" y="1320300"/>
            <a:ext cx="803100" cy="658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6"/>
          <p:cNvSpPr/>
          <p:nvPr/>
        </p:nvSpPr>
        <p:spPr>
          <a:xfrm flipH="1">
            <a:off x="7406650" y="2242350"/>
            <a:ext cx="803100" cy="658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7312975" y="853800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Anti-Virus Folder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7406650" y="2901150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E-Mail Folder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1561450" y="3199950"/>
            <a:ext cx="2639400" cy="41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1185800" y="1957650"/>
            <a:ext cx="847800" cy="30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0" y="1669200"/>
            <a:ext cx="13716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Some Cool Looking Code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236650" y="3199950"/>
            <a:ext cx="13248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Chat Room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1371600" y="4180925"/>
            <a:ext cx="459300" cy="30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280800" y="4126925"/>
            <a:ext cx="10908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 Out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</a:t>
            </a:r>
            <a:endParaRPr/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837" y="1317300"/>
            <a:ext cx="5237475" cy="29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7"/>
          <p:cNvSpPr txBox="1"/>
          <p:nvPr/>
        </p:nvSpPr>
        <p:spPr>
          <a:xfrm>
            <a:off x="78850" y="2313125"/>
            <a:ext cx="1371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Inbox Pane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7192325" y="1081775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Email Details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1359200" y="2359025"/>
            <a:ext cx="481200" cy="30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7"/>
          <p:cNvSpPr/>
          <p:nvPr/>
        </p:nvSpPr>
        <p:spPr>
          <a:xfrm rot="10800000">
            <a:off x="7273900" y="1490475"/>
            <a:ext cx="803100" cy="658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3492950" y="4250300"/>
            <a:ext cx="8424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Lives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7"/>
          <p:cNvSpPr/>
          <p:nvPr/>
        </p:nvSpPr>
        <p:spPr>
          <a:xfrm rot="-5400000">
            <a:off x="3152450" y="4294250"/>
            <a:ext cx="302400" cy="37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7273900" y="3003925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Phishing Buttons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7"/>
          <p:cNvSpPr/>
          <p:nvPr/>
        </p:nvSpPr>
        <p:spPr>
          <a:xfrm rot="10800000">
            <a:off x="7355475" y="3412625"/>
            <a:ext cx="803100" cy="658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(Incorrect Choice)</a:t>
            </a:r>
            <a:endParaRPr/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2500" y="1274050"/>
            <a:ext cx="5229373" cy="29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 txBox="1"/>
          <p:nvPr/>
        </p:nvSpPr>
        <p:spPr>
          <a:xfrm>
            <a:off x="314550" y="1589425"/>
            <a:ext cx="2009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Boss will explain if you miss label an email!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3970750" y="4222675"/>
            <a:ext cx="1371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Loose a Life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8"/>
          <p:cNvSpPr/>
          <p:nvPr/>
        </p:nvSpPr>
        <p:spPr>
          <a:xfrm rot="-5400000">
            <a:off x="3630250" y="4253425"/>
            <a:ext cx="302400" cy="37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2270950" y="1853575"/>
            <a:ext cx="1321200" cy="30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314550" y="3922300"/>
            <a:ext cx="2009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Read Carefully!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2388775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(Endings)</a:t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75" y="2088125"/>
            <a:ext cx="4329525" cy="246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962" y="1261500"/>
            <a:ext cx="4661923" cy="26114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6" name="Google Shape;376;p39"/>
          <p:cNvSpPr txBox="1"/>
          <p:nvPr/>
        </p:nvSpPr>
        <p:spPr>
          <a:xfrm>
            <a:off x="5375575" y="3923100"/>
            <a:ext cx="21747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Clean out the inbox to move on!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9"/>
          <p:cNvSpPr/>
          <p:nvPr/>
        </p:nvSpPr>
        <p:spPr>
          <a:xfrm rot="-5400000">
            <a:off x="6107275" y="3482000"/>
            <a:ext cx="711300" cy="30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1251775" y="1230625"/>
            <a:ext cx="25839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you lose all 3 lives, your account is compromised!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9"/>
          <p:cNvSpPr/>
          <p:nvPr/>
        </p:nvSpPr>
        <p:spPr>
          <a:xfrm rot="5400000">
            <a:off x="2291275" y="1967600"/>
            <a:ext cx="504900" cy="30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850" y="4704525"/>
            <a:ext cx="1047150" cy="2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 Tower Defense</a:t>
            </a:r>
            <a:endParaRPr/>
          </a:p>
        </p:txBody>
      </p:sp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0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00" y="2259224"/>
            <a:ext cx="4035524" cy="22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0"/>
          <p:cNvSpPr txBox="1"/>
          <p:nvPr/>
        </p:nvSpPr>
        <p:spPr>
          <a:xfrm>
            <a:off x="528050" y="1383650"/>
            <a:ext cx="1047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Coins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1300413" y="1147575"/>
            <a:ext cx="97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Health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0"/>
          <p:cNvSpPr/>
          <p:nvPr/>
        </p:nvSpPr>
        <p:spPr>
          <a:xfrm rot="-5400000" flipH="1">
            <a:off x="2371975" y="1752450"/>
            <a:ext cx="365700" cy="658500"/>
          </a:xfrm>
          <a:prstGeom prst="bentArrow">
            <a:avLst>
              <a:gd name="adj1" fmla="val 36515"/>
              <a:gd name="adj2" fmla="val 25000"/>
              <a:gd name="adj3" fmla="val 25000"/>
              <a:gd name="adj4" fmla="val 41825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2844200" y="1771525"/>
            <a:ext cx="9762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Wave #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40"/>
          <p:cNvSpPr/>
          <p:nvPr/>
        </p:nvSpPr>
        <p:spPr>
          <a:xfrm rot="-5400000">
            <a:off x="2080550" y="4210225"/>
            <a:ext cx="4512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1103300" y="4591525"/>
            <a:ext cx="2405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Click to start the game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40"/>
          <p:cNvPicPr preferRelativeResize="0"/>
          <p:nvPr/>
        </p:nvPicPr>
        <p:blipFill rotWithShape="1">
          <a:blip r:embed="rId6">
            <a:alphaModFix/>
          </a:blip>
          <a:srcRect l="2262" r="13633"/>
          <a:stretch/>
        </p:blipFill>
        <p:spPr>
          <a:xfrm>
            <a:off x="5039325" y="1630800"/>
            <a:ext cx="3766299" cy="25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0"/>
          <p:cNvSpPr txBox="1"/>
          <p:nvPr/>
        </p:nvSpPr>
        <p:spPr>
          <a:xfrm>
            <a:off x="6026375" y="722713"/>
            <a:ext cx="17922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Pay attention to details prompted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0"/>
          <p:cNvSpPr/>
          <p:nvPr/>
        </p:nvSpPr>
        <p:spPr>
          <a:xfrm rot="-5400000" flipH="1">
            <a:off x="6539525" y="1590388"/>
            <a:ext cx="7659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0"/>
          <p:cNvSpPr/>
          <p:nvPr/>
        </p:nvSpPr>
        <p:spPr>
          <a:xfrm rot="5400000">
            <a:off x="825950" y="1830050"/>
            <a:ext cx="4512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40"/>
          <p:cNvSpPr/>
          <p:nvPr/>
        </p:nvSpPr>
        <p:spPr>
          <a:xfrm rot="5400000">
            <a:off x="1454475" y="1721625"/>
            <a:ext cx="6681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326" y="1861838"/>
            <a:ext cx="3978125" cy="22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2439625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Virus Tower Defense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/>
          <p:nvPr/>
        </p:nvSpPr>
        <p:spPr>
          <a:xfrm rot="10800000" flipH="1">
            <a:off x="7191750" y="1709925"/>
            <a:ext cx="589500" cy="816000"/>
          </a:xfrm>
          <a:prstGeom prst="bentArrow">
            <a:avLst>
              <a:gd name="adj1" fmla="val 26896"/>
              <a:gd name="adj2" fmla="val 25000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5144575" y="1360700"/>
            <a:ext cx="3137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Drag turrets to the placeholders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1"/>
          <p:cNvSpPr/>
          <p:nvPr/>
        </p:nvSpPr>
        <p:spPr>
          <a:xfrm rot="10800000">
            <a:off x="8550000" y="1709919"/>
            <a:ext cx="365700" cy="541800"/>
          </a:xfrm>
          <a:prstGeom prst="bentArrow">
            <a:avLst>
              <a:gd name="adj1" fmla="val 36515"/>
              <a:gd name="adj2" fmla="val 25000"/>
              <a:gd name="adj3" fmla="val 25000"/>
              <a:gd name="adj4" fmla="val 41825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8205300" y="1046025"/>
            <a:ext cx="1055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Tower Shop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1"/>
          <p:cNvSpPr/>
          <p:nvPr/>
        </p:nvSpPr>
        <p:spPr>
          <a:xfrm rot="-5400000" flipH="1">
            <a:off x="6129900" y="1876800"/>
            <a:ext cx="6510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600" y="2408547"/>
            <a:ext cx="3762976" cy="203159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/>
          <p:nvPr/>
        </p:nvSpPr>
        <p:spPr>
          <a:xfrm rot="-5400000" flipH="1">
            <a:off x="336050" y="2327000"/>
            <a:ext cx="7545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42975" y="1633971"/>
            <a:ext cx="1773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enters here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41"/>
          <p:cNvSpPr/>
          <p:nvPr/>
        </p:nvSpPr>
        <p:spPr>
          <a:xfrm rot="-5400000" flipH="1">
            <a:off x="3191375" y="2009138"/>
            <a:ext cx="7545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2201675" y="1385009"/>
            <a:ext cx="1773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leaves here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4572000" y="4096250"/>
            <a:ext cx="39780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Don’t let the virus reach the end or else it will deplete your health!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[Let’s Play]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Rebooting Computers..</a:t>
            </a:r>
            <a:endParaRPr sz="1800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Importing Files..</a:t>
            </a:r>
            <a:endParaRPr sz="1800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Pizza Heist..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3243">
            <a:off x="6146527" y="2931225"/>
            <a:ext cx="2394449" cy="1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Pizza Heist </a:t>
            </a: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859975" y="1605400"/>
            <a:ext cx="5210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A hacker themed simulator game that teaches cybersecurity basics.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Technology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Unity &amp; Visual Studio Code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Topics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Security, Phishing, and Viruses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036">
            <a:off x="6247839" y="1607969"/>
            <a:ext cx="2409373" cy="140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5701" y="1490475"/>
            <a:ext cx="296100" cy="5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[Thank You]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End Scene..</a:t>
            </a:r>
            <a:endParaRPr sz="1800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Asking Questions..</a:t>
            </a:r>
            <a:endParaRPr sz="1800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Inquiring Comments..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Pizza Heist Cont.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1104175" y="1545725"/>
            <a:ext cx="45360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/>
              <a:t>Unity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Interface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Object (Enemies and Towers)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Scripts &amp; Functionality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Visual Studio Code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Scripts and Code Editor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9815">
            <a:off x="6141153" y="2514164"/>
            <a:ext cx="2485295" cy="20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7075">
            <a:off x="5524148" y="1415389"/>
            <a:ext cx="2172628" cy="187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09889">
            <a:off x="6875200" y="1232325"/>
            <a:ext cx="395725" cy="7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Report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746175" y="1431325"/>
            <a:ext cx="6244500" cy="8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Welcome to your first day on the job where you will be playing as a new hire at Big Caesars in their cybersecurity department.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96596">
            <a:off x="451976" y="1620001"/>
            <a:ext cx="1989723" cy="198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83147">
            <a:off x="1680131" y="2804671"/>
            <a:ext cx="2009088" cy="176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817998" y="1537973"/>
            <a:ext cx="347873" cy="63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title="Pizza Heist Trailer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9525" y="2280025"/>
            <a:ext cx="3927749" cy="22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STEC 4800: TAP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3511750" y="1758950"/>
            <a:ext cx="5210100" cy="21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Technology Ambassador Program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Aims to increase the number of students pursuing Information Technology (IT) majors &amp; minors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develop projects using the technology of their choice and participate in outreach service learning events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150" y="2463472"/>
            <a:ext cx="2477725" cy="214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92298">
            <a:off x="235075" y="1746498"/>
            <a:ext cx="2705650" cy="144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">
            <a:off x="1946691" y="1418851"/>
            <a:ext cx="426645" cy="779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3863650" y="1753100"/>
            <a:ext cx="4858200" cy="23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study aims to educate middle school, high school, and college students about the existence of malicious entities and how to prevent their data from being breached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of active learning to teach students how to stay safe in the digital world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7256">
            <a:off x="524449" y="1962452"/>
            <a:ext cx="3042089" cy="189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4953" y="1753101"/>
            <a:ext cx="396175" cy="7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32793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Security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369950" y="1490475"/>
            <a:ext cx="4626000" cy="3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00" b="1"/>
              <a:t>Why do you need a secure password?</a:t>
            </a:r>
            <a:endParaRPr sz="1500" b="1"/>
          </a:p>
          <a:p>
            <a:pPr marL="457200" lvl="0" indent="-3238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Identity Theft</a:t>
            </a:r>
            <a:endParaRPr sz="1500"/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Sensitive Information</a:t>
            </a:r>
            <a:endParaRPr sz="1500"/>
          </a:p>
          <a:p>
            <a:pPr marL="914400" lvl="1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Full name, birthday, home address, etc.</a:t>
            </a:r>
            <a:endParaRPr sz="15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500" b="1"/>
              <a:t>What makes a secure password?</a:t>
            </a:r>
            <a:endParaRPr sz="1500" b="1"/>
          </a:p>
          <a:p>
            <a:pPr marL="457200" lvl="0" indent="-3238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a combination of uppercase and lowercase letters, numbers, and symbols</a:t>
            </a:r>
            <a:endParaRPr sz="1500"/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 least 12 characters</a:t>
            </a:r>
            <a:endParaRPr sz="1500"/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Avoid using common dictionary words, names, and personal information</a:t>
            </a:r>
            <a:endParaRPr sz="15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862" y="864701"/>
            <a:ext cx="2264600" cy="14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754">
            <a:off x="6725801" y="741981"/>
            <a:ext cx="267648" cy="48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4918175" y="2571750"/>
            <a:ext cx="3993600" cy="2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How to keep it secure?</a:t>
            </a:r>
            <a:endParaRPr sz="1500" b="1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Don’t share it with friends or family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Never send a password via email, instant message, or any other forms of communication that is not secure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a unique password for different accounts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5266138" y="1211344"/>
            <a:ext cx="1482850" cy="13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>
            <a:alpha val="70250"/>
          </a:srgbClr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768428">
            <a:off x="716257" y="1"/>
            <a:ext cx="77114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Examples</a:t>
            </a: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136005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</a:rPr>
              <a:t>Unsecure Passwords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ilovetap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AgentPepperoni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towerdefense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2"/>
          </p:nvPr>
        </p:nvSpPr>
        <p:spPr>
          <a:xfrm>
            <a:off x="4817075" y="1602675"/>
            <a:ext cx="3500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6AA84F"/>
                </a:solidFill>
              </a:rPr>
              <a:t>Secure Passwords</a:t>
            </a:r>
            <a:endParaRPr sz="2000" b="1">
              <a:solidFill>
                <a:srgbClr val="6AA84F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iLoveT@p24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AgentP3pperoni#47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j@nedoePlaysT0werDef6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1154</Words>
  <Application>Microsoft Office PowerPoint</Application>
  <PresentationFormat>On-screen Show (16:9)</PresentationFormat>
  <Paragraphs>178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Raleway</vt:lpstr>
      <vt:lpstr>Lato</vt:lpstr>
      <vt:lpstr>Arial</vt:lpstr>
      <vt:lpstr>Swiss</vt:lpstr>
      <vt:lpstr>[Pizza Heist]  Authenticating Network.. Loading Files.. Importing Servers..</vt:lpstr>
      <vt:lpstr>Meet The Team</vt:lpstr>
      <vt:lpstr>An Introduction to Pizza Heist </vt:lpstr>
      <vt:lpstr>An Introduction to Pizza Heist Cont.</vt:lpstr>
      <vt:lpstr>Mission Report</vt:lpstr>
      <vt:lpstr>STEC 4800: TAP</vt:lpstr>
      <vt:lpstr>Goals</vt:lpstr>
      <vt:lpstr>Password Security</vt:lpstr>
      <vt:lpstr>Password Examples</vt:lpstr>
      <vt:lpstr>Account Log In</vt:lpstr>
      <vt:lpstr>Phishing</vt:lpstr>
      <vt:lpstr>Phishing Examples</vt:lpstr>
      <vt:lpstr>Spot The Difference: Find the real URL</vt:lpstr>
      <vt:lpstr>Phishing Game</vt:lpstr>
      <vt:lpstr>Viruses and Anti-Viruses</vt:lpstr>
      <vt:lpstr>Virus Tower Defense</vt:lpstr>
      <vt:lpstr>Viruses</vt:lpstr>
      <vt:lpstr>Viruses</vt:lpstr>
      <vt:lpstr>Defenders</vt:lpstr>
      <vt:lpstr>Defenders</vt:lpstr>
      <vt:lpstr>Game Walkthrough</vt:lpstr>
      <vt:lpstr>Logging In</vt:lpstr>
      <vt:lpstr>Desktop</vt:lpstr>
      <vt:lpstr>Phishing Game</vt:lpstr>
      <vt:lpstr>Phishing Game (Incorrect Choice)</vt:lpstr>
      <vt:lpstr>Phishing Game (Endings)</vt:lpstr>
      <vt:lpstr>Virus Tower Defense</vt:lpstr>
      <vt:lpstr>Virus Tower Defense</vt:lpstr>
      <vt:lpstr>[Let’s Play]  Rebooting Computers.. Importing Files.. Loading Pizza Heist..</vt:lpstr>
      <vt:lpstr>[Thank You]  Loading End Scene.. Asking Questions.. Inquiring Comments..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Home .</cp:lastModifiedBy>
  <cp:revision>1</cp:revision>
  <dcterms:modified xsi:type="dcterms:W3CDTF">2024-12-08T22:39:18Z</dcterms:modified>
</cp:coreProperties>
</file>